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8" r:id="rId4"/>
    <p:sldId id="259" r:id="rId5"/>
    <p:sldId id="283" r:id="rId6"/>
    <p:sldId id="284" r:id="rId7"/>
    <p:sldId id="285" r:id="rId8"/>
    <p:sldId id="286" r:id="rId9"/>
    <p:sldId id="280" r:id="rId10"/>
    <p:sldId id="264" r:id="rId11"/>
    <p:sldId id="260" r:id="rId12"/>
    <p:sldId id="261" r:id="rId13"/>
    <p:sldId id="266" r:id="rId14"/>
    <p:sldId id="262" r:id="rId15"/>
    <p:sldId id="263" r:id="rId16"/>
    <p:sldId id="282" r:id="rId17"/>
    <p:sldId id="265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8" r:id="rId29"/>
    <p:sldId id="277" r:id="rId30"/>
    <p:sldId id="281" r:id="rId31"/>
  </p:sldIdLst>
  <p:sldSz cx="9144000" cy="6858000" type="screen4x3"/>
  <p:notesSz cx="6858000" cy="9077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E1DEEC"/>
    <a:srgbClr val="C8C2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64" autoAdjust="0"/>
    <p:restoredTop sz="96594" autoAdjust="0"/>
  </p:normalViewPr>
  <p:slideViewPr>
    <p:cSldViewPr>
      <p:cViewPr varScale="1">
        <p:scale>
          <a:sx n="85" d="100"/>
          <a:sy n="85" d="100"/>
        </p:scale>
        <p:origin x="1230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7D9F81BC-57B4-4626-98C4-3535B2F1D3B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DFA465D2-8966-4EC3-A24F-02925DF1EED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B09D9522-FE05-4BA7-9A5B-393433FEFC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171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A9F0472C-0542-4F74-B0CB-6681CAE1F31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2171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6AC5A54-DD33-4BDE-B7A0-E8478E6F5E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8F4FCB25-1489-4155-BF8E-D98EA87EA27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A5C519B6-A11E-4B99-BFDF-C9AFC185718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50180" name="Rectangle 4">
            <a:extLst>
              <a:ext uri="{FF2B5EF4-FFF2-40B4-BE49-F238E27FC236}">
                <a16:creationId xmlns:a16="http://schemas.microsoft.com/office/drawing/2014/main" id="{EF2D3362-9CC4-4890-8EA4-6A370A7559C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81038"/>
            <a:ext cx="4540250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181" name="Rectangle 5">
            <a:extLst>
              <a:ext uri="{FF2B5EF4-FFF2-40B4-BE49-F238E27FC236}">
                <a16:creationId xmlns:a16="http://schemas.microsoft.com/office/drawing/2014/main" id="{53C882F0-1BFA-48C6-8B70-3DE4D44F5B4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1650"/>
            <a:ext cx="5486400" cy="408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0182" name="Rectangle 6">
            <a:extLst>
              <a:ext uri="{FF2B5EF4-FFF2-40B4-BE49-F238E27FC236}">
                <a16:creationId xmlns:a16="http://schemas.microsoft.com/office/drawing/2014/main" id="{B80E917D-CB6F-4344-91FC-A834EC642F6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171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0183" name="Rectangle 7">
            <a:extLst>
              <a:ext uri="{FF2B5EF4-FFF2-40B4-BE49-F238E27FC236}">
                <a16:creationId xmlns:a16="http://schemas.microsoft.com/office/drawing/2014/main" id="{B51470D7-4303-4D20-96CA-BF53C5C75D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171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B0E2FDE-CB4C-49FE-9886-D9A9955BC71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73B8567-0CB3-4BB2-903A-3BE7EF425E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7E31F3-52D2-4329-895A-09530B0BF022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C44CFDF1-1BA3-4C8F-89EF-3A71C56C9A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1038"/>
            <a:ext cx="4537075" cy="3403600"/>
          </a:xfrm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2406FCE9-198B-463D-BA7F-01FB8D70BD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0F03F-AA71-43EB-8340-B8D0A27BC2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092140-7F7C-48A8-8A7B-08251EA904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95453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61CEA-87C7-4F64-94A9-41DD85688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9CA345-FBE3-440C-9D46-E089789049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6136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4AD529-174E-4C7E-BEE6-3633763678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5091D6-93D9-4933-856F-47985B44D4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71285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D6232-BDB8-4187-BB80-2552B035A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34A3AE-9727-44E4-9A29-848C2A87E737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B8A9D3-8248-488B-92E6-35519C4B0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973270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A243C-3C59-4352-84A1-1596DBC0D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A35D33CF-762F-4FA8-ADEA-72194F3E8801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826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522A6-A2D1-4E42-A89D-3985FBA76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07304-E091-4CBE-8AF0-23D3B62B3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34700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49267-F351-4609-BCD6-4A4CB537D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E4CBFA-E9C5-42C2-B4CB-086DB7D923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275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964B7-E90A-4761-9EDA-BFD1FCEF1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AF9D7-C612-4F21-8DC2-6E01864A54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DEECC0-B423-44A7-8489-647716AD47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3617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53375-97FD-4948-8C25-5C4D77BAA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B9A452-33F1-44D1-93EF-355D677267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95C571-5888-4A37-88F1-DB89EE1A77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18F720-825F-494C-9F77-927E975CF8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098D43-B939-434A-8FBF-204BB6C445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5634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697CF-4DC0-4184-9EF9-A0B6A2455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3130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2769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BF41C-2B0C-42EA-BF37-C26283A5E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3714B-F7CD-4355-B9A0-7E6C06E6B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D397BB-D301-43D9-A434-3F7B72B38A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667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81E0F-7902-40F1-9E47-990D904A8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489EE2-EFD0-47DD-8D45-FCB7314667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7F8C97-322A-41FA-AE41-13A7EC01A2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645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67E9B35A-02A0-45AD-B4BD-BE2BF84ED8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CBB85A6D-6326-4245-9B03-A9A433714E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4519" name="Line 7">
            <a:extLst>
              <a:ext uri="{FF2B5EF4-FFF2-40B4-BE49-F238E27FC236}">
                <a16:creationId xmlns:a16="http://schemas.microsoft.com/office/drawing/2014/main" id="{63DE3A98-FAD9-4C63-BFA8-9DB6B5D70CA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447800"/>
            <a:ext cx="8077200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0" name="Line 8">
            <a:extLst>
              <a:ext uri="{FF2B5EF4-FFF2-40B4-BE49-F238E27FC236}">
                <a16:creationId xmlns:a16="http://schemas.microsoft.com/office/drawing/2014/main" id="{BC9276C8-3708-4329-AF11-C9448268868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304800"/>
            <a:ext cx="8077200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1" name="Line 9">
            <a:extLst>
              <a:ext uri="{FF2B5EF4-FFF2-40B4-BE49-F238E27FC236}">
                <a16:creationId xmlns:a16="http://schemas.microsoft.com/office/drawing/2014/main" id="{7CE2CC96-03CC-45DB-8538-E21A7760A48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61722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2" name="Text Box 10">
            <a:extLst>
              <a:ext uri="{FF2B5EF4-FFF2-40B4-BE49-F238E27FC236}">
                <a16:creationId xmlns:a16="http://schemas.microsoft.com/office/drawing/2014/main" id="{8D38E6AC-9DCF-4622-B16B-168A1834176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001000" y="60325"/>
            <a:ext cx="685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000">
                <a:latin typeface="Centaur" panose="02030504050205020304" pitchFamily="18" charset="0"/>
              </a:rPr>
              <a:t>1.13.1.G1</a:t>
            </a:r>
          </a:p>
        </p:txBody>
      </p:sp>
      <p:pic>
        <p:nvPicPr>
          <p:cNvPr id="64523" name="Picture 11" descr="bw icon ">
            <a:extLst>
              <a:ext uri="{FF2B5EF4-FFF2-40B4-BE49-F238E27FC236}">
                <a16:creationId xmlns:a16="http://schemas.microsoft.com/office/drawing/2014/main" id="{C327D51A-F290-444D-BAB1-411B3234508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176963"/>
            <a:ext cx="288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64524" name="Picture 12" descr="TCAlogo 2x1">
            <a:extLst>
              <a:ext uri="{FF2B5EF4-FFF2-40B4-BE49-F238E27FC236}">
                <a16:creationId xmlns:a16="http://schemas.microsoft.com/office/drawing/2014/main" id="{81A9D719-36E8-4DAC-BEC1-26544D8C20F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6297613"/>
            <a:ext cx="5715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64525" name="Rectangle 13">
            <a:extLst>
              <a:ext uri="{FF2B5EF4-FFF2-40B4-BE49-F238E27FC236}">
                <a16:creationId xmlns:a16="http://schemas.microsoft.com/office/drawing/2014/main" id="{365D738C-AFB7-4868-8C93-C398A345940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715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056" rIns="457056" anchor="ctr">
            <a:spAutoFit/>
          </a:bodyPr>
          <a:lstStyle/>
          <a:p>
            <a:endParaRPr lang="en-US"/>
          </a:p>
        </p:txBody>
      </p:sp>
      <p:sp>
        <p:nvSpPr>
          <p:cNvPr id="64526" name="Rectangle 14">
            <a:extLst>
              <a:ext uri="{FF2B5EF4-FFF2-40B4-BE49-F238E27FC236}">
                <a16:creationId xmlns:a16="http://schemas.microsoft.com/office/drawing/2014/main" id="{6D5A17A5-7D36-4323-AD2F-088CB7C8991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31950" y="6172200"/>
            <a:ext cx="57594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800">
                <a:latin typeface="Centaur" panose="02030504050205020304" pitchFamily="18" charset="0"/>
                <a:cs typeface="Times New Roman" panose="02020603050405020304" pitchFamily="18" charset="0"/>
              </a:rPr>
              <a:t>© Family Economics &amp; Financial Education – Revised September 2006 – Paychecks and Taxes Unit – Understanding Your Paycheck and Tax Forms</a:t>
            </a:r>
            <a:endParaRPr lang="en-US" altLang="en-US" sz="800">
              <a:latin typeface="Centaur" panose="02030504050205020304" pitchFamily="18" charset="0"/>
            </a:endParaRPr>
          </a:p>
          <a:p>
            <a:pPr algn="ctr" eaLnBrk="0" hangingPunct="0"/>
            <a:r>
              <a:rPr lang="en-US" altLang="en-US" sz="800">
                <a:latin typeface="Centaur" panose="02030504050205020304" pitchFamily="18" charset="0"/>
                <a:cs typeface="Times New Roman" panose="02020603050405020304" pitchFamily="18" charset="0"/>
              </a:rPr>
              <a:t>Funded by a grant from Take Charge America, Inc. to the Norton School of Family and Consumer Sciences at the University of Arizona</a:t>
            </a:r>
            <a:endParaRPr lang="en-US" altLang="en-US" sz="800">
              <a:latin typeface="Centaur" panose="02030504050205020304" pitchFamily="18" charset="0"/>
            </a:endParaRPr>
          </a:p>
        </p:txBody>
      </p:sp>
      <p:pic>
        <p:nvPicPr>
          <p:cNvPr id="64527" name="Picture 15" descr="UA logo">
            <a:extLst>
              <a:ext uri="{FF2B5EF4-FFF2-40B4-BE49-F238E27FC236}">
                <a16:creationId xmlns:a16="http://schemas.microsoft.com/office/drawing/2014/main" id="{DD291568-385E-469D-B25A-7F96A5BA54D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324600"/>
            <a:ext cx="4794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8" name="Picture 16" descr="TCAI BW logo">
            <a:extLst>
              <a:ext uri="{FF2B5EF4-FFF2-40B4-BE49-F238E27FC236}">
                <a16:creationId xmlns:a16="http://schemas.microsoft.com/office/drawing/2014/main" id="{6A177D1A-6ABC-4653-AB9D-9D2A9FC1A36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575" y="6262688"/>
            <a:ext cx="293688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opperplate Gothic Light" panose="020E05070202060204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opperplate Gothic Light" panose="020E05070202060204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opperplate Gothic Light" panose="020E05070202060204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opperplate Gothic Light" panose="020E05070202060204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opperplate Gothic Light" panose="020E05070202060204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opperplate Gothic Light" panose="020E05070202060204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opperplate Gothic Light" panose="020E05070202060204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opperplate Gothic Light" panose="020E05070202060204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C1E99AC-FE09-449C-81D9-FC56D4A6AA9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2130425"/>
            <a:ext cx="8763000" cy="1470025"/>
          </a:xfrm>
        </p:spPr>
        <p:txBody>
          <a:bodyPr anchor="ctr"/>
          <a:lstStyle/>
          <a:p>
            <a:r>
              <a:rPr lang="en-US" altLang="en-US" sz="4800"/>
              <a:t>Understanding Your Paycheck and Tax Forms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F85C440B-BFB8-4282-B160-CE3B1F410B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09600"/>
            <a:ext cx="72390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500">
                <a:latin typeface="Centaur" panose="02030504050205020304" pitchFamily="18" charset="0"/>
              </a:rPr>
              <a:t>Family Economics &amp; Financial Education</a:t>
            </a:r>
          </a:p>
        </p:txBody>
      </p:sp>
      <p:pic>
        <p:nvPicPr>
          <p:cNvPr id="2053" name="Picture 5" descr="j0087142[1]">
            <a:extLst>
              <a:ext uri="{FF2B5EF4-FFF2-40B4-BE49-F238E27FC236}">
                <a16:creationId xmlns:a16="http://schemas.microsoft.com/office/drawing/2014/main" id="{8BD8DB9E-0657-4B87-A633-54AEC6AE2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810000"/>
            <a:ext cx="1042988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99B9AD0A-6219-45B6-A3CC-D03C0637BB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Taxes continued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98FEDCE-DDC0-4AD8-A878-76CD5EF75D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Internal Revenue Service </a:t>
            </a:r>
            <a:r>
              <a:rPr lang="en-US" altLang="en-US"/>
              <a:t>(IRS) – Collects federal taxes, issues regulations, and enforces tax laws written by the United States Congress</a:t>
            </a:r>
            <a:endParaRPr lang="en-US" altLang="en-US" b="1"/>
          </a:p>
        </p:txBody>
      </p:sp>
      <p:pic>
        <p:nvPicPr>
          <p:cNvPr id="16388" name="Picture 4" descr="j0316868">
            <a:extLst>
              <a:ext uri="{FF2B5EF4-FFF2-40B4-BE49-F238E27FC236}">
                <a16:creationId xmlns:a16="http://schemas.microsoft.com/office/drawing/2014/main" id="{8C36A8CA-8818-4E0C-8F0E-F3CED29511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556000"/>
            <a:ext cx="3048000" cy="202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B351B9A-7469-414A-9FFF-8CDAA54219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Starting a New Job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6E40DCF-17F7-4AD1-8EE6-2BA690D053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To receive a paycheck, an employee must:</a:t>
            </a:r>
          </a:p>
          <a:p>
            <a:pPr lvl="1"/>
            <a:r>
              <a:rPr lang="en-US" altLang="en-US"/>
              <a:t>Complete a Form W-4 </a:t>
            </a:r>
          </a:p>
          <a:p>
            <a:pPr lvl="2"/>
            <a:r>
              <a:rPr lang="en-US" altLang="en-US"/>
              <a:t>Employee’s Withholding Allowance Certificate</a:t>
            </a:r>
          </a:p>
          <a:p>
            <a:pPr lvl="1"/>
            <a:r>
              <a:rPr lang="en-US" altLang="en-US"/>
              <a:t>Complete a Form I-9</a:t>
            </a:r>
          </a:p>
          <a:p>
            <a:pPr lvl="2"/>
            <a:r>
              <a:rPr lang="en-US" altLang="en-US"/>
              <a:t>Employment Eligibility Verification</a:t>
            </a:r>
          </a:p>
        </p:txBody>
      </p:sp>
      <p:pic>
        <p:nvPicPr>
          <p:cNvPr id="12292" name="Picture 4" descr="j0234050">
            <a:extLst>
              <a:ext uri="{FF2B5EF4-FFF2-40B4-BE49-F238E27FC236}">
                <a16:creationId xmlns:a16="http://schemas.microsoft.com/office/drawing/2014/main" id="{F65CCE70-81C7-4D25-9361-21EF673F1F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962400"/>
            <a:ext cx="2266950" cy="1966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EEF8FB2-A98A-4527-ABB3-8629E6034C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Form W-4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BC05256-D36D-43F7-A158-840336F0F5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b="1"/>
              <a:t>Employee’s Withholding Allowance Certificate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Determines the percentage of gross pay which will be withheld for taxes</a:t>
            </a:r>
          </a:p>
          <a:p>
            <a:pPr>
              <a:lnSpc>
                <a:spcPct val="90000"/>
              </a:lnSpc>
            </a:pPr>
            <a:r>
              <a:rPr lang="en-US" altLang="en-US" b="1"/>
              <a:t>Allowances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Used to determine the amount of federal taxes withheld from the paycheck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 person may claim a personal allowance if no one else claims the person as a dependent</a:t>
            </a:r>
          </a:p>
          <a:p>
            <a:pPr lvl="2">
              <a:lnSpc>
                <a:spcPct val="90000"/>
              </a:lnSpc>
            </a:pPr>
            <a:r>
              <a:rPr lang="en-US" altLang="en-US" b="1"/>
              <a:t>Dependent </a:t>
            </a:r>
            <a:r>
              <a:rPr lang="en-US" altLang="en-US"/>
              <a:t>– a person who relies on the taxpayer for financial support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2BEA6D1-6DB6-402C-B4C2-31D98688EE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Steps to Completing a Form W-4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133A7BC-4A19-4E78-9149-F9C542E2E2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Print or type legal name on </a:t>
            </a:r>
            <a:r>
              <a:rPr lang="en-US" altLang="en-US" sz="2800" b="1"/>
              <a:t>Line 1</a:t>
            </a:r>
            <a:r>
              <a:rPr lang="en-US" altLang="en-US" sz="2800"/>
              <a:t> and home address directly below the name</a:t>
            </a:r>
          </a:p>
          <a:p>
            <a:r>
              <a:rPr lang="en-US" altLang="en-US" sz="2800"/>
              <a:t>Write social security number on </a:t>
            </a:r>
            <a:r>
              <a:rPr lang="en-US" altLang="en-US" sz="2800" b="1"/>
              <a:t>Line 2</a:t>
            </a:r>
          </a:p>
          <a:p>
            <a:r>
              <a:rPr lang="en-US" altLang="en-US" sz="2800"/>
              <a:t>On </a:t>
            </a:r>
            <a:r>
              <a:rPr lang="en-US" altLang="en-US" sz="2800" b="1"/>
              <a:t>Line 3</a:t>
            </a:r>
            <a:r>
              <a:rPr lang="en-US" altLang="en-US" sz="2800"/>
              <a:t>, check the appropriate box to indicate marital status</a:t>
            </a:r>
          </a:p>
          <a:p>
            <a:r>
              <a:rPr lang="en-US" altLang="en-US" sz="2800"/>
              <a:t>Enter a zero on </a:t>
            </a:r>
            <a:r>
              <a:rPr lang="en-US" altLang="en-US" sz="2800" b="1"/>
              <a:t>Line 5 </a:t>
            </a:r>
            <a:r>
              <a:rPr lang="en-US" altLang="en-US" sz="2800"/>
              <a:t>if not claiming any allowances</a:t>
            </a:r>
          </a:p>
          <a:p>
            <a:r>
              <a:rPr lang="en-US" altLang="en-US" sz="2800"/>
              <a:t>Sign name and date the form before giving it to the employer</a:t>
            </a:r>
          </a:p>
          <a:p>
            <a:r>
              <a:rPr lang="en-US" altLang="en-US" sz="2800"/>
              <a:t>Keep a copy for personal records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5DD985C7-7975-47C0-B5D1-DAC2CD1F00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Form I-9 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1D3A8BC-7003-4C06-AF3C-94BFDB8C7E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b="1"/>
              <a:t>Employment Eligibility Verification Form</a:t>
            </a:r>
          </a:p>
          <a:p>
            <a:r>
              <a:rPr lang="en-US" altLang="en-US"/>
              <a:t>Used to verify the eligibility of individuals to avoid hiring undocumented workers or others who are not eligible to work in the United States</a:t>
            </a:r>
          </a:p>
          <a:p>
            <a:r>
              <a:rPr lang="en-US" altLang="en-US"/>
              <a:t>Must provide documentation which establishes identity and employment eligibility</a:t>
            </a:r>
          </a:p>
          <a:p>
            <a:pPr lvl="1"/>
            <a:r>
              <a:rPr lang="en-US" altLang="en-US"/>
              <a:t>Examples include driver’s license, passport, Social Security card, and birth certificate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A8AB3FF-B012-4AC8-BA8B-45E82844E8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Form W-2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46B0974F-2AAF-4D01-8671-90D71471F6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b="1"/>
              <a:t>Wage and Tax Statement</a:t>
            </a:r>
          </a:p>
          <a:p>
            <a:r>
              <a:rPr lang="en-US" altLang="en-US"/>
              <a:t>States the amount of money earned and taxes paid throughout the previous year</a:t>
            </a:r>
          </a:p>
          <a:p>
            <a:r>
              <a:rPr lang="en-US" altLang="en-US"/>
              <a:t>Used to file income taxes</a:t>
            </a:r>
          </a:p>
          <a:p>
            <a:r>
              <a:rPr lang="en-US" altLang="en-US"/>
              <a:t>By January 31, an employer should mail a Form  W-2 to each employee for the previous year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>
            <a:extLst>
              <a:ext uri="{FF2B5EF4-FFF2-40B4-BE49-F238E27FC236}">
                <a16:creationId xmlns:a16="http://schemas.microsoft.com/office/drawing/2014/main" id="{7472F39A-BC23-49BC-A737-D0702A73373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 anchor="ctr"/>
          <a:lstStyle/>
          <a:p>
            <a:r>
              <a:rPr lang="en-US" altLang="en-US" sz="4800"/>
              <a:t>Reading a Paycheck</a:t>
            </a:r>
          </a:p>
        </p:txBody>
      </p:sp>
      <p:pic>
        <p:nvPicPr>
          <p:cNvPr id="61450" name="Picture 10" descr="k_vi_cbc[1]">
            <a:extLst>
              <a:ext uri="{FF2B5EF4-FFF2-40B4-BE49-F238E27FC236}">
                <a16:creationId xmlns:a16="http://schemas.microsoft.com/office/drawing/2014/main" id="{C686B209-2034-4BC5-B052-294D0836D6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352800"/>
            <a:ext cx="1958975" cy="231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51" name="Rectangle 11">
            <a:extLst>
              <a:ext uri="{FF2B5EF4-FFF2-40B4-BE49-F238E27FC236}">
                <a16:creationId xmlns:a16="http://schemas.microsoft.com/office/drawing/2014/main" id="{B291F111-AFC0-448B-AB10-FA0760015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593725"/>
            <a:ext cx="5486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500">
                <a:latin typeface="Centaur" panose="02030504050205020304" pitchFamily="18" charset="0"/>
              </a:rPr>
              <a:t>Family Economics &amp; Financial Education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EF5BAAA1-9CA3-4743-B69A-4D458124C8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Paycheck Stub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A253DD2-CA02-4A16-9D43-B4F11938A3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594225"/>
            <a:ext cx="7467600" cy="15779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/>
              <a:t>Paycheck Stub</a:t>
            </a:r>
          </a:p>
          <a:p>
            <a:pPr lvl="1"/>
            <a:r>
              <a:rPr lang="en-US" altLang="en-US"/>
              <a:t>A document included each pay period which outlines paycheck deductions</a:t>
            </a:r>
          </a:p>
        </p:txBody>
      </p:sp>
      <p:sp>
        <p:nvSpPr>
          <p:cNvPr id="17412" name="Control 4">
            <a:extLst>
              <a:ext uri="{FF2B5EF4-FFF2-40B4-BE49-F238E27FC236}">
                <a16:creationId xmlns:a16="http://schemas.microsoft.com/office/drawing/2014/main" id="{5E5C0CD7-7D6B-4BD0-B80D-5918899B7328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9086850" y="14112875"/>
            <a:ext cx="6629400" cy="269398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538" name="Line 130">
            <a:extLst>
              <a:ext uri="{FF2B5EF4-FFF2-40B4-BE49-F238E27FC236}">
                <a16:creationId xmlns:a16="http://schemas.microsoft.com/office/drawing/2014/main" id="{08DE0B3A-AD6D-4451-9FCD-F837B90D5215}"/>
              </a:ext>
            </a:extLst>
          </p:cNvPr>
          <p:cNvSpPr>
            <a:spLocks noChangeShapeType="1"/>
          </p:cNvSpPr>
          <p:nvPr/>
        </p:nvSpPr>
        <p:spPr bwMode="auto">
          <a:xfrm>
            <a:off x="-2203450" y="-76771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7639" name="Group 231">
            <a:extLst>
              <a:ext uri="{FF2B5EF4-FFF2-40B4-BE49-F238E27FC236}">
                <a16:creationId xmlns:a16="http://schemas.microsoft.com/office/drawing/2014/main" id="{F4A4E447-B633-4272-BDC7-B6356586C153}"/>
              </a:ext>
            </a:extLst>
          </p:cNvPr>
          <p:cNvGraphicFramePr>
            <a:graphicFrameLocks noGrp="1"/>
          </p:cNvGraphicFramePr>
          <p:nvPr/>
        </p:nvGraphicFramePr>
        <p:xfrm>
          <a:off x="769938" y="1600200"/>
          <a:ext cx="7535862" cy="3017520"/>
        </p:xfrm>
        <a:graphic>
          <a:graphicData uri="http://schemas.openxmlformats.org/drawingml/2006/table">
            <a:tbl>
              <a:tblPr/>
              <a:tblGrid>
                <a:gridCol w="1897062">
                  <a:extLst>
                    <a:ext uri="{9D8B030D-6E8A-4147-A177-3AD203B41FA5}">
                      <a16:colId xmlns:a16="http://schemas.microsoft.com/office/drawing/2014/main" val="312345191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67285302"/>
                    </a:ext>
                  </a:extLst>
                </a:gridCol>
                <a:gridCol w="1724025">
                  <a:extLst>
                    <a:ext uri="{9D8B030D-6E8A-4147-A177-3AD203B41FA5}">
                      <a16:colId xmlns:a16="http://schemas.microsoft.com/office/drawing/2014/main" val="2310668238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185795848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19417989"/>
                    </a:ext>
                  </a:extLst>
                </a:gridCol>
                <a:gridCol w="1789112">
                  <a:extLst>
                    <a:ext uri="{9D8B030D-6E8A-4147-A177-3AD203B41FA5}">
                      <a16:colId xmlns:a16="http://schemas.microsoft.com/office/drawing/2014/main" val="3931580609"/>
                    </a:ext>
                  </a:extLst>
                </a:gridCol>
              </a:tblGrid>
              <a:tr h="180975"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Script MT Bold" panose="03040602040607080904" pitchFamily="66" charset="0"/>
                        </a:rPr>
                        <a:t>On-The-Go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8775010"/>
                  </a:ext>
                </a:extLst>
              </a:tr>
              <a:tr h="260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aur" panose="02030504050205020304" pitchFamily="18" charset="0"/>
                        </a:rPr>
                        <a:t>Employee</a:t>
                      </a:r>
                      <a:b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aur" panose="02030504050205020304" pitchFamily="18" charset="0"/>
                        </a:rPr>
                      </a:b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Beakens, Joe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anose="020305040502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aur" panose="02030504050205020304" pitchFamily="18" charset="0"/>
                        </a:rPr>
                        <a:t>SSN</a:t>
                      </a:r>
                      <a:b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aur" panose="02030504050205020304" pitchFamily="18" charset="0"/>
                        </a:rPr>
                      </a:b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201-92-4856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anose="020305040502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aur" panose="02030504050205020304" pitchFamily="18" charset="0"/>
                        </a:rPr>
                        <a:t>Check #</a:t>
                      </a:r>
                      <a:b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aur" panose="02030504050205020304" pitchFamily="18" charset="0"/>
                        </a:rPr>
                      </a:b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164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anose="020305040502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aur" panose="02030504050205020304" pitchFamily="18" charset="0"/>
                        </a:rPr>
                        <a:t>Check Amount</a:t>
                      </a:r>
                      <a:br>
                        <a:rPr kumimoji="0" lang="en-US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aur" panose="02030504050205020304" pitchFamily="18" charset="0"/>
                        </a:rPr>
                      </a:br>
                      <a:r>
                        <a:rPr kumimoji="0" lang="en-US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$1,102.98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anose="020305040502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8297348"/>
                  </a:ext>
                </a:extLst>
              </a:tr>
              <a:tr h="444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aur" panose="02030504050205020304" pitchFamily="18" charset="0"/>
                        </a:rPr>
                        <a:t>Employee Address</a:t>
                      </a:r>
                      <a:b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</a:b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293 Michael Grove</a:t>
                      </a:r>
                      <a:b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</a:b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Billings, MT  59102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anose="020305040502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 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anose="020305040502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861428"/>
                  </a:ext>
                </a:extLst>
              </a:tr>
              <a:tr h="303213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 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anose="020305040502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Pay Type-</a:t>
                      </a:r>
                      <a:br>
                        <a:rPr kumimoji="0" lang="en-US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</a:br>
                      <a:r>
                        <a:rPr kumimoji="0" lang="en-US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Gross Pay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anose="020305040502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Deductions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anose="020305040502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Current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anose="020305040502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Year-to-date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anose="020305040502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2556572"/>
                  </a:ext>
                </a:extLst>
              </a:tr>
              <a:tr h="9540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 $1,353.33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anose="020305040502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Federal Withholding</a:t>
                      </a:r>
                      <a:b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</a:b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State Withholding</a:t>
                      </a:r>
                      <a:b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</a:b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Fed OASDI/EE or Social Security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Fed MED/EE or Medicare</a:t>
                      </a:r>
                      <a:b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</a:b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Medical</a:t>
                      </a:r>
                      <a:b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</a:b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401K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anose="020305040502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anose="02030504050205020304" pitchFamily="18" charset="0"/>
                        </a:rPr>
                        <a:t>$106.00</a:t>
                      </a:r>
                      <a:b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anose="02030504050205020304" pitchFamily="18" charset="0"/>
                        </a:rPr>
                      </a:b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anose="02030504050205020304" pitchFamily="18" charset="0"/>
                        </a:rPr>
                        <a:t>$40.82</a:t>
                      </a:r>
                      <a:b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anose="02030504050205020304" pitchFamily="18" charset="0"/>
                        </a:rPr>
                      </a:b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anose="02030504050205020304" pitchFamily="18" charset="0"/>
                        </a:rPr>
                        <a:t>$83.91</a:t>
                      </a:r>
                      <a:b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anose="02030504050205020304" pitchFamily="18" charset="0"/>
                        </a:rPr>
                      </a:b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anose="02030504050205020304" pitchFamily="18" charset="0"/>
                        </a:rPr>
                        <a:t>$19.62</a:t>
                      </a:r>
                      <a:b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anose="02030504050205020304" pitchFamily="18" charset="0"/>
                        </a:rPr>
                      </a:b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anose="02030504050205020304" pitchFamily="18" charset="0"/>
                        </a:rPr>
                        <a:t>$0.00</a:t>
                      </a:r>
                      <a:b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anose="02030504050205020304" pitchFamily="18" charset="0"/>
                        </a:rPr>
                      </a:b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anose="02030504050205020304" pitchFamily="18" charset="0"/>
                        </a:rPr>
                        <a:t>$0.00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anose="02030504050205020304" pitchFamily="18" charset="0"/>
                        </a:rPr>
                        <a:t>$503.46</a:t>
                      </a:r>
                      <a:b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anose="02030504050205020304" pitchFamily="18" charset="0"/>
                        </a:rPr>
                      </a:b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anose="02030504050205020304" pitchFamily="18" charset="0"/>
                        </a:rPr>
                        <a:t>$117.72</a:t>
                      </a:r>
                      <a:b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anose="02030504050205020304" pitchFamily="18" charset="0"/>
                        </a:rPr>
                      </a:b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anose="02030504050205020304" pitchFamily="18" charset="0"/>
                        </a:rPr>
                        <a:t>$636.00</a:t>
                      </a:r>
                      <a:b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anose="02030504050205020304" pitchFamily="18" charset="0"/>
                        </a:rPr>
                      </a:b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anose="02030504050205020304" pitchFamily="18" charset="0"/>
                        </a:rPr>
                        <a:t>$244.92</a:t>
                      </a:r>
                      <a:b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anose="02030504050205020304" pitchFamily="18" charset="0"/>
                        </a:rPr>
                      </a:b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anose="02030504050205020304" pitchFamily="18" charset="0"/>
                        </a:rPr>
                        <a:t>$0.00</a:t>
                      </a:r>
                      <a:b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anose="02030504050205020304" pitchFamily="18" charset="0"/>
                        </a:rPr>
                      </a:b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aur" panose="02030504050205020304" pitchFamily="18" charset="0"/>
                        </a:rPr>
                        <a:t>$0.00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727600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 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anose="020305040502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Totals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anose="020305040502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$250.35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anose="020305040502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aur" panose="02030504050205020304" pitchFamily="18" charset="0"/>
                        </a:rPr>
                        <a:t>$1,502.10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aur" panose="020305040502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835057"/>
                  </a:ext>
                </a:extLst>
              </a:tr>
              <a:tr h="201613"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entaur" panose="020305040502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Script MT Bold" panose="03040602040607080904" pitchFamily="66" charset="0"/>
                        </a:rPr>
                        <a:t>Pay Period 6/11/2004-7/11/2004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29765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38" name="Rectangle 82">
            <a:extLst>
              <a:ext uri="{FF2B5EF4-FFF2-40B4-BE49-F238E27FC236}">
                <a16:creationId xmlns:a16="http://schemas.microsoft.com/office/drawing/2014/main" id="{4FF51E96-543F-4061-84EE-6D5A901925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Personal Information</a:t>
            </a:r>
          </a:p>
        </p:txBody>
      </p:sp>
      <p:sp>
        <p:nvSpPr>
          <p:cNvPr id="19546" name="Rectangle 90">
            <a:extLst>
              <a:ext uri="{FF2B5EF4-FFF2-40B4-BE49-F238E27FC236}">
                <a16:creationId xmlns:a16="http://schemas.microsoft.com/office/drawing/2014/main" id="{EABAB706-B14E-4FB1-9EBC-9279D0863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724400"/>
            <a:ext cx="8229600" cy="127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aur" panose="020305040502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aur" panose="020305040502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aur" panose="020305040502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400" b="1"/>
              <a:t>Personal Information</a:t>
            </a:r>
          </a:p>
          <a:p>
            <a:pPr lvl="1"/>
            <a:r>
              <a:rPr lang="en-US" altLang="en-US" sz="2000"/>
              <a:t>States the employee’s full name, address, and social security number</a:t>
            </a:r>
          </a:p>
          <a:p>
            <a:pPr lvl="1"/>
            <a:r>
              <a:rPr lang="en-US" altLang="en-US" sz="2000"/>
              <a:t>Always check to ensure this information is correct</a:t>
            </a:r>
          </a:p>
        </p:txBody>
      </p:sp>
      <p:sp>
        <p:nvSpPr>
          <p:cNvPr id="19549" name="AutoShape 93">
            <a:extLst>
              <a:ext uri="{FF2B5EF4-FFF2-40B4-BE49-F238E27FC236}">
                <a16:creationId xmlns:a16="http://schemas.microsoft.com/office/drawing/2014/main" id="{BB7C699D-4A90-4F54-96EC-5DE10C537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828800"/>
            <a:ext cx="533400" cy="304800"/>
          </a:xfrm>
          <a:prstGeom prst="leftArrow">
            <a:avLst>
              <a:gd name="adj1" fmla="val 50000"/>
              <a:gd name="adj2" fmla="val 4375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50" name="AutoShape 94">
            <a:extLst>
              <a:ext uri="{FF2B5EF4-FFF2-40B4-BE49-F238E27FC236}">
                <a16:creationId xmlns:a16="http://schemas.microsoft.com/office/drawing/2014/main" id="{B934FE71-A623-4991-B99A-33C19DD305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828800"/>
            <a:ext cx="533400" cy="304800"/>
          </a:xfrm>
          <a:prstGeom prst="leftArrow">
            <a:avLst>
              <a:gd name="adj1" fmla="val 50000"/>
              <a:gd name="adj2" fmla="val 4375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51" name="AutoShape 95">
            <a:extLst>
              <a:ext uri="{FF2B5EF4-FFF2-40B4-BE49-F238E27FC236}">
                <a16:creationId xmlns:a16="http://schemas.microsoft.com/office/drawing/2014/main" id="{D24C1E5C-8204-4E4D-AF90-CD68A19116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286000"/>
            <a:ext cx="533400" cy="304800"/>
          </a:xfrm>
          <a:prstGeom prst="leftArrow">
            <a:avLst>
              <a:gd name="adj1" fmla="val 50000"/>
              <a:gd name="adj2" fmla="val 4375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605" name="Rectangle 149">
            <a:extLst>
              <a:ext uri="{FF2B5EF4-FFF2-40B4-BE49-F238E27FC236}">
                <a16:creationId xmlns:a16="http://schemas.microsoft.com/office/drawing/2014/main" id="{B60ADE16-743B-4F00-BBB5-CB44AD94F393}"/>
              </a:ext>
            </a:extLst>
          </p:cNvPr>
          <p:cNvSpPr>
            <a:spLocks noGrp="1" noChangeArrowheads="1"/>
          </p:cNvSpPr>
          <p:nvPr>
            <p:ph type="tbl" idx="1"/>
          </p:nvPr>
        </p:nvSpPr>
        <p:spPr/>
      </p:sp>
      <p:pic>
        <p:nvPicPr>
          <p:cNvPr id="19606" name="Picture 150" descr="paycheck stub">
            <a:extLst>
              <a:ext uri="{FF2B5EF4-FFF2-40B4-BE49-F238E27FC236}">
                <a16:creationId xmlns:a16="http://schemas.microsoft.com/office/drawing/2014/main" id="{8F8FBBE9-A8FF-49CB-8BD0-288C13BC85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39875"/>
            <a:ext cx="7559675" cy="303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00D12BBC-CADA-49D6-B9BA-5E8C0F713C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Pay Period</a:t>
            </a:r>
          </a:p>
        </p:txBody>
      </p:sp>
      <p:sp>
        <p:nvSpPr>
          <p:cNvPr id="22581" name="Rectangle 53">
            <a:extLst>
              <a:ext uri="{FF2B5EF4-FFF2-40B4-BE49-F238E27FC236}">
                <a16:creationId xmlns:a16="http://schemas.microsoft.com/office/drawing/2014/main" id="{F82F3DE4-64CD-472B-96FA-1315C3BFAD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495800"/>
            <a:ext cx="82296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aur" panose="020305040502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aur" panose="020305040502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aur" panose="020305040502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200" b="1"/>
              <a:t>Pay Period</a:t>
            </a:r>
          </a:p>
          <a:p>
            <a:pPr lvl="1"/>
            <a:r>
              <a:rPr lang="en-US" altLang="en-US" sz="1800"/>
              <a:t>The length of time for which an employee’s wages are calculated; most are weekly, bi-weekly, twice a month, or monthly</a:t>
            </a:r>
          </a:p>
          <a:p>
            <a:pPr lvl="1"/>
            <a:r>
              <a:rPr lang="en-US" altLang="en-US" sz="1800"/>
              <a:t>The last day of the pay period is not always payday to allow a business to accurately compute wages</a:t>
            </a:r>
          </a:p>
        </p:txBody>
      </p:sp>
      <p:sp>
        <p:nvSpPr>
          <p:cNvPr id="22582" name="AutoShape 54">
            <a:extLst>
              <a:ext uri="{FF2B5EF4-FFF2-40B4-BE49-F238E27FC236}">
                <a16:creationId xmlns:a16="http://schemas.microsoft.com/office/drawing/2014/main" id="{93093E00-38AA-4874-B533-4D3CD6222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267200"/>
            <a:ext cx="533400" cy="152400"/>
          </a:xfrm>
          <a:prstGeom prst="leftArrow">
            <a:avLst>
              <a:gd name="adj1" fmla="val 50000"/>
              <a:gd name="adj2" fmla="val 8750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2632" name="Picture 104" descr="paycheck stub">
            <a:extLst>
              <a:ext uri="{FF2B5EF4-FFF2-40B4-BE49-F238E27FC236}">
                <a16:creationId xmlns:a16="http://schemas.microsoft.com/office/drawing/2014/main" id="{BBAD1DEB-59E8-434F-8216-855501BA240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2163" y="1447800"/>
            <a:ext cx="7559675" cy="3032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DB4964F-119C-4755-93CA-6EEC13C930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Where Does My Money Go?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4B007AC-D9C2-43D7-852B-8822359064B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Almost 31% of an individual’s paycheck is deducted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Taxes are the largest expense most individuals will have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Therefore, it is important to understand the systematic deductions</a:t>
            </a:r>
          </a:p>
          <a:p>
            <a:pPr>
              <a:lnSpc>
                <a:spcPct val="90000"/>
              </a:lnSpc>
            </a:pPr>
            <a:r>
              <a:rPr lang="en-US" altLang="en-US"/>
              <a:t>U.S. tax system operates on an ongoing payment system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Taxes are immediately paid on income earned</a:t>
            </a:r>
          </a:p>
        </p:txBody>
      </p:sp>
      <p:pic>
        <p:nvPicPr>
          <p:cNvPr id="7172" name="Picture 4" descr="j0177764[1]">
            <a:extLst>
              <a:ext uri="{FF2B5EF4-FFF2-40B4-BE49-F238E27FC236}">
                <a16:creationId xmlns:a16="http://schemas.microsoft.com/office/drawing/2014/main" id="{A1F8676B-4021-4883-A647-4A8EC59AE2E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91400" y="5029200"/>
            <a:ext cx="1371600" cy="914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18" name="Rectangle 42">
            <a:extLst>
              <a:ext uri="{FF2B5EF4-FFF2-40B4-BE49-F238E27FC236}">
                <a16:creationId xmlns:a16="http://schemas.microsoft.com/office/drawing/2014/main" id="{3F401DEF-3194-4DCF-88A1-6055BBE6A0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altLang="en-US"/>
              <a:t>Gross Pay</a:t>
            </a:r>
          </a:p>
        </p:txBody>
      </p:sp>
      <p:sp>
        <p:nvSpPr>
          <p:cNvPr id="24627" name="Rectangle 51">
            <a:extLst>
              <a:ext uri="{FF2B5EF4-FFF2-40B4-BE49-F238E27FC236}">
                <a16:creationId xmlns:a16="http://schemas.microsoft.com/office/drawing/2014/main" id="{67726265-4C09-4B59-905F-D8034521C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518025"/>
            <a:ext cx="8839200" cy="157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aur" panose="020305040502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aur" panose="020305040502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aur" panose="020305040502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9pPr>
          </a:lstStyle>
          <a:p>
            <a:pPr>
              <a:lnSpc>
                <a:spcPct val="85000"/>
              </a:lnSpc>
              <a:buFontTx/>
              <a:buNone/>
            </a:pPr>
            <a:r>
              <a:rPr lang="en-US" altLang="en-US" sz="2400" b="1"/>
              <a:t>Gross Pay</a:t>
            </a:r>
          </a:p>
          <a:p>
            <a:pPr lvl="1">
              <a:lnSpc>
                <a:spcPct val="85000"/>
              </a:lnSpc>
            </a:pPr>
            <a:r>
              <a:rPr lang="en-US" altLang="en-US" sz="2200"/>
              <a:t>The total amount of money earned during a pay period before deductions</a:t>
            </a:r>
          </a:p>
          <a:p>
            <a:pPr lvl="2">
              <a:lnSpc>
                <a:spcPct val="85000"/>
              </a:lnSpc>
              <a:spcBef>
                <a:spcPct val="10000"/>
              </a:spcBef>
            </a:pPr>
            <a:r>
              <a:rPr lang="en-US" altLang="en-US" sz="2000"/>
              <a:t>This is calculated by multiplying the number of hours worked by the hourly rate</a:t>
            </a:r>
          </a:p>
          <a:p>
            <a:pPr lvl="2">
              <a:lnSpc>
                <a:spcPct val="85000"/>
              </a:lnSpc>
              <a:spcBef>
                <a:spcPct val="10000"/>
              </a:spcBef>
            </a:pPr>
            <a:r>
              <a:rPr lang="en-US" altLang="en-US" sz="2000"/>
              <a:t>If a person is on </a:t>
            </a:r>
            <a:r>
              <a:rPr lang="en-US" altLang="en-US" sz="2000" b="1"/>
              <a:t>salary</a:t>
            </a:r>
            <a:r>
              <a:rPr lang="en-US" altLang="en-US" sz="2000"/>
              <a:t>, it is the total salary amount divided by the specified time period</a:t>
            </a:r>
          </a:p>
        </p:txBody>
      </p:sp>
      <p:sp>
        <p:nvSpPr>
          <p:cNvPr id="24628" name="AutoShape 52">
            <a:extLst>
              <a:ext uri="{FF2B5EF4-FFF2-40B4-BE49-F238E27FC236}">
                <a16:creationId xmlns:a16="http://schemas.microsoft.com/office/drawing/2014/main" id="{CC136188-C440-416A-94E5-6D2EF9C495AD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209800" y="2743200"/>
            <a:ext cx="533400" cy="304800"/>
          </a:xfrm>
          <a:prstGeom prst="leftArrow">
            <a:avLst>
              <a:gd name="adj1" fmla="val 50000"/>
              <a:gd name="adj2" fmla="val 4375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4685" name="Picture 109" descr="paycheck stub">
            <a:extLst>
              <a:ext uri="{FF2B5EF4-FFF2-40B4-BE49-F238E27FC236}">
                <a16:creationId xmlns:a16="http://schemas.microsoft.com/office/drawing/2014/main" id="{0DA38708-FCEA-4700-AC7A-10763E22565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524000"/>
            <a:ext cx="7559675" cy="3032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8A829CC2-9FAF-455B-BF69-9C5680FBA0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Net Pay</a:t>
            </a:r>
          </a:p>
        </p:txBody>
      </p:sp>
      <p:sp>
        <p:nvSpPr>
          <p:cNvPr id="26675" name="Rectangle 51">
            <a:extLst>
              <a:ext uri="{FF2B5EF4-FFF2-40B4-BE49-F238E27FC236}">
                <a16:creationId xmlns:a16="http://schemas.microsoft.com/office/drawing/2014/main" id="{67BACB63-79B5-4FA6-85B7-F60C3163B7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594225"/>
            <a:ext cx="8229600" cy="157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aur" panose="020305040502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aur" panose="020305040502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aur" panose="020305040502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800" b="1"/>
              <a:t>Net Pay</a:t>
            </a:r>
          </a:p>
          <a:p>
            <a:pPr lvl="1"/>
            <a:r>
              <a:rPr lang="en-US" altLang="en-US" sz="2400"/>
              <a:t>The amount of money left after all deductions have been withheld from the gross pay earned in the pay period</a:t>
            </a:r>
          </a:p>
        </p:txBody>
      </p:sp>
      <p:sp>
        <p:nvSpPr>
          <p:cNvPr id="26677" name="AutoShape 53">
            <a:extLst>
              <a:ext uri="{FF2B5EF4-FFF2-40B4-BE49-F238E27FC236}">
                <a16:creationId xmlns:a16="http://schemas.microsoft.com/office/drawing/2014/main" id="{831A9888-F4F1-4106-A04A-AE15043FC8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1828800"/>
            <a:ext cx="533400" cy="304800"/>
          </a:xfrm>
          <a:prstGeom prst="leftArrow">
            <a:avLst>
              <a:gd name="adj1" fmla="val 50000"/>
              <a:gd name="adj2" fmla="val 4375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6727" name="Picture 103" descr="paycheck stub">
            <a:extLst>
              <a:ext uri="{FF2B5EF4-FFF2-40B4-BE49-F238E27FC236}">
                <a16:creationId xmlns:a16="http://schemas.microsoft.com/office/drawing/2014/main" id="{9548FACF-AC70-4771-98BB-D6DCD1059A3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2163" y="1524000"/>
            <a:ext cx="7559675" cy="3032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14" name="Rectangle 42">
            <a:extLst>
              <a:ext uri="{FF2B5EF4-FFF2-40B4-BE49-F238E27FC236}">
                <a16:creationId xmlns:a16="http://schemas.microsoft.com/office/drawing/2014/main" id="{291854DC-73F9-471B-9D56-7AF6C6FC5F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Deductions</a:t>
            </a:r>
          </a:p>
        </p:txBody>
      </p:sp>
      <p:sp>
        <p:nvSpPr>
          <p:cNvPr id="28723" name="Rectangle 51">
            <a:extLst>
              <a:ext uri="{FF2B5EF4-FFF2-40B4-BE49-F238E27FC236}">
                <a16:creationId xmlns:a16="http://schemas.microsoft.com/office/drawing/2014/main" id="{81B7ABFD-ACE7-4A28-AF55-138A4A296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594225"/>
            <a:ext cx="8229600" cy="157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aur" panose="020305040502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aur" panose="020305040502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aur" panose="020305040502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400" b="1"/>
              <a:t>Deductions</a:t>
            </a:r>
          </a:p>
          <a:p>
            <a:pPr lvl="1"/>
            <a:r>
              <a:rPr lang="en-US" altLang="en-US" sz="2000"/>
              <a:t>The amount of money subtracted from the gross pay earned for mandatory systematic taxes, employee sponsored medical benefits, and/or retirement benefits</a:t>
            </a:r>
          </a:p>
        </p:txBody>
      </p:sp>
      <p:sp>
        <p:nvSpPr>
          <p:cNvPr id="28724" name="AutoShape 52">
            <a:extLst>
              <a:ext uri="{FF2B5EF4-FFF2-40B4-BE49-F238E27FC236}">
                <a16:creationId xmlns:a16="http://schemas.microsoft.com/office/drawing/2014/main" id="{175BEF32-7887-4327-BDDB-0DB938848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743200"/>
            <a:ext cx="533400" cy="304800"/>
          </a:xfrm>
          <a:prstGeom prst="leftArrow">
            <a:avLst>
              <a:gd name="adj1" fmla="val 50000"/>
              <a:gd name="adj2" fmla="val 4375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8773" name="Picture 101" descr="paycheck stub">
            <a:extLst>
              <a:ext uri="{FF2B5EF4-FFF2-40B4-BE49-F238E27FC236}">
                <a16:creationId xmlns:a16="http://schemas.microsoft.com/office/drawing/2014/main" id="{28AFBED3-3398-4D3A-97DD-9CADC97E78B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2163" y="1600200"/>
            <a:ext cx="7559675" cy="3032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2" name="Rectangle 42">
            <a:extLst>
              <a:ext uri="{FF2B5EF4-FFF2-40B4-BE49-F238E27FC236}">
                <a16:creationId xmlns:a16="http://schemas.microsoft.com/office/drawing/2014/main" id="{5FFA7C7D-E487-4E9B-B4C1-B34D31F9DA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Federal Withholding Tax</a:t>
            </a:r>
          </a:p>
        </p:txBody>
      </p:sp>
      <p:sp>
        <p:nvSpPr>
          <p:cNvPr id="30771" name="Rectangle 51">
            <a:extLst>
              <a:ext uri="{FF2B5EF4-FFF2-40B4-BE49-F238E27FC236}">
                <a16:creationId xmlns:a16="http://schemas.microsoft.com/office/drawing/2014/main" id="{410DD556-FDB6-4C2D-82B8-AEC4F9DC1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495800"/>
            <a:ext cx="8991600" cy="165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aur" panose="020305040502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aur" panose="020305040502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aur" panose="020305040502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200" b="1"/>
              <a:t>Federal Withholding Tax</a:t>
            </a:r>
          </a:p>
          <a:p>
            <a:pPr lvl="1"/>
            <a:r>
              <a:rPr lang="en-US" altLang="en-US" sz="1800"/>
              <a:t>The amount required by law for employers to withhold from earned wages to pay taxes</a:t>
            </a:r>
          </a:p>
          <a:p>
            <a:pPr lvl="1"/>
            <a:r>
              <a:rPr lang="en-US" altLang="en-US" sz="1800"/>
              <a:t>The amount of money deducted depends on the amount earned and information provided on the Form W-4</a:t>
            </a:r>
          </a:p>
          <a:p>
            <a:pPr lvl="1"/>
            <a:r>
              <a:rPr lang="en-US" altLang="en-US" sz="1800"/>
              <a:t>Largest deduction withheld from an employee’s gross income</a:t>
            </a:r>
          </a:p>
        </p:txBody>
      </p:sp>
      <p:sp>
        <p:nvSpPr>
          <p:cNvPr id="30772" name="AutoShape 52">
            <a:extLst>
              <a:ext uri="{FF2B5EF4-FFF2-40B4-BE49-F238E27FC236}">
                <a16:creationId xmlns:a16="http://schemas.microsoft.com/office/drawing/2014/main" id="{A1556E5E-4DBE-47B8-9310-D6A13A5F5B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048000"/>
            <a:ext cx="304800" cy="228600"/>
          </a:xfrm>
          <a:prstGeom prst="leftArrow">
            <a:avLst>
              <a:gd name="adj1" fmla="val 50000"/>
              <a:gd name="adj2" fmla="val 33333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822" name="Picture 102" descr="paycheck stub">
            <a:extLst>
              <a:ext uri="{FF2B5EF4-FFF2-40B4-BE49-F238E27FC236}">
                <a16:creationId xmlns:a16="http://schemas.microsoft.com/office/drawing/2014/main" id="{2DE8BE03-B54E-448D-B437-E343096D769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4725" y="1524000"/>
            <a:ext cx="7559675" cy="3032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E707ABD4-2BBF-4EB7-86B9-9F05659E26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State Withholding Tax</a:t>
            </a:r>
          </a:p>
        </p:txBody>
      </p:sp>
      <p:sp>
        <p:nvSpPr>
          <p:cNvPr id="32809" name="Rectangle 41">
            <a:extLst>
              <a:ext uri="{FF2B5EF4-FFF2-40B4-BE49-F238E27FC236}">
                <a16:creationId xmlns:a16="http://schemas.microsoft.com/office/drawing/2014/main" id="{3581177C-D7BF-4390-8C26-11A8D6DB1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572000"/>
            <a:ext cx="8229600" cy="150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aur" panose="020305040502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aur" panose="020305040502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aur" panose="020305040502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400" b="1"/>
              <a:t>State Withholding Tax</a:t>
            </a:r>
          </a:p>
          <a:p>
            <a:pPr lvl="1"/>
            <a:r>
              <a:rPr lang="en-US" altLang="en-US" sz="2000"/>
              <a:t>The percentage deducted from an individual’s paycheck to assist in funding government agencies within the state</a:t>
            </a:r>
          </a:p>
          <a:p>
            <a:pPr lvl="1"/>
            <a:r>
              <a:rPr lang="en-US" altLang="en-US" sz="2000"/>
              <a:t>The percentage deducted depends on the amount of gross pay earned</a:t>
            </a:r>
          </a:p>
        </p:txBody>
      </p:sp>
      <p:sp>
        <p:nvSpPr>
          <p:cNvPr id="32810" name="AutoShape 42">
            <a:extLst>
              <a:ext uri="{FF2B5EF4-FFF2-40B4-BE49-F238E27FC236}">
                <a16:creationId xmlns:a16="http://schemas.microsoft.com/office/drawing/2014/main" id="{12A10EC2-BBDF-47A5-BEC7-4E97A7625D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200400"/>
            <a:ext cx="304800" cy="228600"/>
          </a:xfrm>
          <a:prstGeom prst="leftArrow">
            <a:avLst>
              <a:gd name="adj1" fmla="val 50000"/>
              <a:gd name="adj2" fmla="val 33333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2861" name="Picture 93" descr="paycheck stub">
            <a:extLst>
              <a:ext uri="{FF2B5EF4-FFF2-40B4-BE49-F238E27FC236}">
                <a16:creationId xmlns:a16="http://schemas.microsoft.com/office/drawing/2014/main" id="{EA64E50D-3D35-4D07-B8C0-A421B7B8325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2163" y="1524000"/>
            <a:ext cx="7559675" cy="3032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34" name="Rectangle 42">
            <a:extLst>
              <a:ext uri="{FF2B5EF4-FFF2-40B4-BE49-F238E27FC236}">
                <a16:creationId xmlns:a16="http://schemas.microsoft.com/office/drawing/2014/main" id="{8102BF2D-E935-48A1-ACF0-8EE7C21C3C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FICA </a:t>
            </a:r>
            <a:br>
              <a:rPr lang="en-US" altLang="en-US"/>
            </a:br>
            <a:r>
              <a:rPr lang="en-US" altLang="en-US" sz="2600"/>
              <a:t>(Federal Insurance Contribution Act)</a:t>
            </a:r>
          </a:p>
        </p:txBody>
      </p:sp>
      <p:sp>
        <p:nvSpPr>
          <p:cNvPr id="33843" name="Rectangle 51">
            <a:extLst>
              <a:ext uri="{FF2B5EF4-FFF2-40B4-BE49-F238E27FC236}">
                <a16:creationId xmlns:a16="http://schemas.microsoft.com/office/drawing/2014/main" id="{87165078-2429-4390-ACF7-5038E9CC3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419600"/>
            <a:ext cx="8229600" cy="150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aur" panose="020305040502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aur" panose="020305040502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aur" panose="020305040502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400" b="1"/>
              <a:t>FICA</a:t>
            </a:r>
          </a:p>
          <a:p>
            <a:pPr lvl="1"/>
            <a:r>
              <a:rPr lang="en-US" altLang="en-US" sz="2000"/>
              <a:t>This tax includes two separate taxes:  Fed OASDI/EE or Social Security and Fed MED/EE or Medicare</a:t>
            </a:r>
          </a:p>
          <a:p>
            <a:pPr lvl="1"/>
            <a:r>
              <a:rPr lang="en-US" altLang="en-US" sz="2000"/>
              <a:t>These two taxes can be combined as one line item or itemized separately on a paycheck stub</a:t>
            </a:r>
          </a:p>
        </p:txBody>
      </p:sp>
      <p:grpSp>
        <p:nvGrpSpPr>
          <p:cNvPr id="33897" name="Group 105">
            <a:extLst>
              <a:ext uri="{FF2B5EF4-FFF2-40B4-BE49-F238E27FC236}">
                <a16:creationId xmlns:a16="http://schemas.microsoft.com/office/drawing/2014/main" id="{D3EF8A23-EDE8-4E46-A985-402012F645E6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3352800"/>
            <a:ext cx="381000" cy="381000"/>
            <a:chOff x="1728" y="2112"/>
            <a:chExt cx="240" cy="240"/>
          </a:xfrm>
        </p:grpSpPr>
        <p:sp>
          <p:nvSpPr>
            <p:cNvPr id="33844" name="AutoShape 52">
              <a:extLst>
                <a:ext uri="{FF2B5EF4-FFF2-40B4-BE49-F238E27FC236}">
                  <a16:creationId xmlns:a16="http://schemas.microsoft.com/office/drawing/2014/main" id="{49D18B68-72B4-4C68-A5CA-0EB5041677E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728" y="2208"/>
              <a:ext cx="240" cy="144"/>
            </a:xfrm>
            <a:prstGeom prst="leftArrow">
              <a:avLst>
                <a:gd name="adj1" fmla="val 50000"/>
                <a:gd name="adj2" fmla="val 41667"/>
              </a:avLst>
            </a:prstGeom>
            <a:solidFill>
              <a:srgbClr val="00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5" name="AutoShape 53">
              <a:extLst>
                <a:ext uri="{FF2B5EF4-FFF2-40B4-BE49-F238E27FC236}">
                  <a16:creationId xmlns:a16="http://schemas.microsoft.com/office/drawing/2014/main" id="{4901E8CF-99A7-4931-8484-265E6D520BF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728" y="2112"/>
              <a:ext cx="240" cy="144"/>
            </a:xfrm>
            <a:prstGeom prst="leftArrow">
              <a:avLst>
                <a:gd name="adj1" fmla="val 50000"/>
                <a:gd name="adj2" fmla="val 41667"/>
              </a:avLst>
            </a:prstGeom>
            <a:solidFill>
              <a:srgbClr val="00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33895" name="Picture 103" descr="paycheck stub">
            <a:extLst>
              <a:ext uri="{FF2B5EF4-FFF2-40B4-BE49-F238E27FC236}">
                <a16:creationId xmlns:a16="http://schemas.microsoft.com/office/drawing/2014/main" id="{BE8E48EE-8480-4AD3-9337-CD6FA769EBC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524000"/>
            <a:ext cx="7559675" cy="3032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82" name="Rectangle 42">
            <a:extLst>
              <a:ext uri="{FF2B5EF4-FFF2-40B4-BE49-F238E27FC236}">
                <a16:creationId xmlns:a16="http://schemas.microsoft.com/office/drawing/2014/main" id="{64794A01-283C-480B-923C-83262D7B59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Social Security</a:t>
            </a:r>
          </a:p>
        </p:txBody>
      </p:sp>
      <p:sp>
        <p:nvSpPr>
          <p:cNvPr id="35891" name="Rectangle 51">
            <a:extLst>
              <a:ext uri="{FF2B5EF4-FFF2-40B4-BE49-F238E27FC236}">
                <a16:creationId xmlns:a16="http://schemas.microsoft.com/office/drawing/2014/main" id="{B600AF0E-BC55-41D6-A09F-6AD26372AB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495800"/>
            <a:ext cx="82296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aur" panose="020305040502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aur" panose="020305040502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aur" panose="020305040502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200" b="1"/>
              <a:t>Social Security</a:t>
            </a:r>
          </a:p>
          <a:p>
            <a:pPr lvl="1"/>
            <a:r>
              <a:rPr lang="en-US" altLang="en-US" sz="1800"/>
              <a:t>Nation’s retirement program, helps provide retirement income for elderly and pays disability benefits</a:t>
            </a:r>
          </a:p>
          <a:p>
            <a:pPr lvl="1"/>
            <a:r>
              <a:rPr lang="en-US" altLang="en-US" sz="1800"/>
              <a:t>Based upon a percentage (6.2%) of gross income, employer matches the contribution made by the employee</a:t>
            </a:r>
          </a:p>
        </p:txBody>
      </p:sp>
      <p:sp>
        <p:nvSpPr>
          <p:cNvPr id="35892" name="AutoShape 52">
            <a:extLst>
              <a:ext uri="{FF2B5EF4-FFF2-40B4-BE49-F238E27FC236}">
                <a16:creationId xmlns:a16="http://schemas.microsoft.com/office/drawing/2014/main" id="{D04AABDA-1CCD-4D24-851C-E95D31B2D19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124200" y="3352800"/>
            <a:ext cx="457200" cy="2286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5944" name="Picture 104" descr="paycheck stub">
            <a:extLst>
              <a:ext uri="{FF2B5EF4-FFF2-40B4-BE49-F238E27FC236}">
                <a16:creationId xmlns:a16="http://schemas.microsoft.com/office/drawing/2014/main" id="{DFF075FC-8569-4A72-AC36-BAF7E2F34C4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2163" y="1539875"/>
            <a:ext cx="7559675" cy="3032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30" name="Rectangle 42">
            <a:extLst>
              <a:ext uri="{FF2B5EF4-FFF2-40B4-BE49-F238E27FC236}">
                <a16:creationId xmlns:a16="http://schemas.microsoft.com/office/drawing/2014/main" id="{FF1A7581-BE59-4DFC-AC3C-EE0F8B403A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Medicare</a:t>
            </a:r>
          </a:p>
        </p:txBody>
      </p:sp>
      <p:sp>
        <p:nvSpPr>
          <p:cNvPr id="37939" name="Rectangle 51">
            <a:extLst>
              <a:ext uri="{FF2B5EF4-FFF2-40B4-BE49-F238E27FC236}">
                <a16:creationId xmlns:a16="http://schemas.microsoft.com/office/drawing/2014/main" id="{3F99C276-828A-4082-A0C8-8164B8669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572000"/>
            <a:ext cx="82296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aur" panose="020305040502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aur" panose="020305040502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aur" panose="020305040502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400" b="1"/>
              <a:t>Medicare</a:t>
            </a:r>
          </a:p>
          <a:p>
            <a:pPr lvl="1"/>
            <a:r>
              <a:rPr lang="en-US" altLang="en-US" sz="2000"/>
              <a:t>Nation’s health care program for the elderly and disabled, provides hospital and medical insurance to those who qualify</a:t>
            </a:r>
          </a:p>
          <a:p>
            <a:pPr lvl="1"/>
            <a:r>
              <a:rPr lang="en-US" altLang="en-US" sz="2000"/>
              <a:t>Based upon a percentage (1.45%) of gross income</a:t>
            </a:r>
          </a:p>
        </p:txBody>
      </p:sp>
      <p:sp>
        <p:nvSpPr>
          <p:cNvPr id="37940" name="AutoShape 52">
            <a:extLst>
              <a:ext uri="{FF2B5EF4-FFF2-40B4-BE49-F238E27FC236}">
                <a16:creationId xmlns:a16="http://schemas.microsoft.com/office/drawing/2014/main" id="{56666225-667D-4DBC-9D25-6102B07FCB9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124200" y="3581400"/>
            <a:ext cx="457200" cy="2286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7991" name="Picture 103" descr="paycheck stub">
            <a:extLst>
              <a:ext uri="{FF2B5EF4-FFF2-40B4-BE49-F238E27FC236}">
                <a16:creationId xmlns:a16="http://schemas.microsoft.com/office/drawing/2014/main" id="{E5800190-7C1F-4A31-88DC-A8982371889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2163" y="1600200"/>
            <a:ext cx="7559675" cy="3032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4FD154B9-92E4-4E25-AC7D-2364E7E5E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Medical</a:t>
            </a:r>
          </a:p>
        </p:txBody>
      </p:sp>
      <p:sp>
        <p:nvSpPr>
          <p:cNvPr id="41010" name="Rectangle 50">
            <a:extLst>
              <a:ext uri="{FF2B5EF4-FFF2-40B4-BE49-F238E27FC236}">
                <a16:creationId xmlns:a16="http://schemas.microsoft.com/office/drawing/2014/main" id="{559BBC65-02BE-4E9C-8F2B-752841FE3E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648200"/>
            <a:ext cx="82296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aur" panose="020305040502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aur" panose="020305040502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aur" panose="020305040502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400" b="1"/>
              <a:t>Medical</a:t>
            </a:r>
          </a:p>
          <a:p>
            <a:pPr lvl="1"/>
            <a:r>
              <a:rPr lang="en-US" altLang="en-US" sz="2000"/>
              <a:t>The amount taken from the employee’s paycheck for medical benefits</a:t>
            </a:r>
          </a:p>
          <a:p>
            <a:pPr lvl="1"/>
            <a:r>
              <a:rPr lang="en-US" altLang="en-US" sz="2000"/>
              <a:t>Occurs when the employer has a medical plan for employees but does not pay full coverage for his/her benefits</a:t>
            </a:r>
          </a:p>
        </p:txBody>
      </p:sp>
      <p:sp>
        <p:nvSpPr>
          <p:cNvPr id="41011" name="AutoShape 51">
            <a:extLst>
              <a:ext uri="{FF2B5EF4-FFF2-40B4-BE49-F238E27FC236}">
                <a16:creationId xmlns:a16="http://schemas.microsoft.com/office/drawing/2014/main" id="{4A07F8C3-C02A-432A-8EB8-430117B2A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733800"/>
            <a:ext cx="304800" cy="228600"/>
          </a:xfrm>
          <a:prstGeom prst="leftArrow">
            <a:avLst>
              <a:gd name="adj1" fmla="val 50000"/>
              <a:gd name="adj2" fmla="val 33333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1062" name="Picture 102" descr="paycheck stub">
            <a:extLst>
              <a:ext uri="{FF2B5EF4-FFF2-40B4-BE49-F238E27FC236}">
                <a16:creationId xmlns:a16="http://schemas.microsoft.com/office/drawing/2014/main" id="{5BD059CF-D3C0-42C2-AC84-00D43705573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2163" y="1600200"/>
            <a:ext cx="7559675" cy="3032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C9ED7079-EBEF-4C41-B985-B660693F2C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Retirement Plan</a:t>
            </a:r>
          </a:p>
        </p:txBody>
      </p:sp>
      <p:sp>
        <p:nvSpPr>
          <p:cNvPr id="39978" name="Rectangle 42">
            <a:extLst>
              <a:ext uri="{FF2B5EF4-FFF2-40B4-BE49-F238E27FC236}">
                <a16:creationId xmlns:a16="http://schemas.microsoft.com/office/drawing/2014/main" id="{79562EE9-6092-4D03-84B8-3A396ED6C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572000"/>
            <a:ext cx="82296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aur" panose="020305040502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aur" panose="020305040502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aur" panose="020305040502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400" b="1"/>
              <a:t>Retirement Plan</a:t>
            </a:r>
          </a:p>
          <a:p>
            <a:pPr lvl="1"/>
            <a:r>
              <a:rPr lang="en-US" altLang="en-US" sz="2000"/>
              <a:t>The amount an employee contributes each pay period to a retirement plan</a:t>
            </a:r>
          </a:p>
          <a:p>
            <a:pPr lvl="1"/>
            <a:r>
              <a:rPr lang="en-US" altLang="en-US" sz="2000"/>
              <a:t>A specified percentage of the contribution is often matched by the employer</a:t>
            </a:r>
          </a:p>
          <a:p>
            <a:pPr lvl="1"/>
            <a:r>
              <a:rPr lang="en-US" altLang="en-US" sz="2000"/>
              <a:t>May be a 401K,  a state, or local retirement plan</a:t>
            </a:r>
          </a:p>
        </p:txBody>
      </p:sp>
      <p:sp>
        <p:nvSpPr>
          <p:cNvPr id="39979" name="AutoShape 43">
            <a:extLst>
              <a:ext uri="{FF2B5EF4-FFF2-40B4-BE49-F238E27FC236}">
                <a16:creationId xmlns:a16="http://schemas.microsoft.com/office/drawing/2014/main" id="{25FDF7EB-C503-4335-8DFB-DD2BEA296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810000"/>
            <a:ext cx="304800" cy="228600"/>
          </a:xfrm>
          <a:prstGeom prst="leftArrow">
            <a:avLst>
              <a:gd name="adj1" fmla="val 50000"/>
              <a:gd name="adj2" fmla="val 33333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0030" name="Picture 94" descr="paycheck stub">
            <a:extLst>
              <a:ext uri="{FF2B5EF4-FFF2-40B4-BE49-F238E27FC236}">
                <a16:creationId xmlns:a16="http://schemas.microsoft.com/office/drawing/2014/main" id="{A070E008-5ADD-4DBB-A328-3681BFA19C1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2163" y="1524000"/>
            <a:ext cx="7559675" cy="3032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24397C7-FA78-4C1F-B615-20DD767613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Paying Employees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0387E0F8-0D72-4D74-AE00-3045467F59B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altLang="en-US"/>
              <a:t>Three methods employers may use to </a:t>
            </a:r>
          </a:p>
          <a:p>
            <a:pPr marL="609600" indent="-609600" algn="ctr">
              <a:buFontTx/>
              <a:buNone/>
            </a:pPr>
            <a:r>
              <a:rPr lang="en-US" altLang="en-US"/>
              <a:t>pay employees:</a:t>
            </a:r>
          </a:p>
          <a:p>
            <a:pPr marL="990600" lvl="1" indent="-533400">
              <a:buFontTx/>
              <a:buAutoNum type="arabicPeriod"/>
            </a:pPr>
            <a:r>
              <a:rPr lang="en-US" altLang="en-US" b="1"/>
              <a:t>Paycheck-</a:t>
            </a:r>
            <a:r>
              <a:rPr lang="en-US" altLang="en-US"/>
              <a:t> </a:t>
            </a:r>
          </a:p>
          <a:p>
            <a:pPr marL="1371600" lvl="2" indent="-457200"/>
            <a:r>
              <a:rPr lang="en-US" altLang="en-US"/>
              <a:t>Most common method</a:t>
            </a:r>
          </a:p>
          <a:p>
            <a:pPr marL="1371600" lvl="2" indent="-457200"/>
            <a:r>
              <a:rPr lang="en-US" altLang="en-US"/>
              <a:t>Employee responsible for handling the paycheck</a:t>
            </a:r>
          </a:p>
          <a:p>
            <a:pPr marL="1371600" lvl="2" indent="-457200"/>
            <a:r>
              <a:rPr lang="en-US" altLang="en-US"/>
              <a:t>Immediately see payroll stub and deductions</a:t>
            </a:r>
          </a:p>
        </p:txBody>
      </p:sp>
      <p:pic>
        <p:nvPicPr>
          <p:cNvPr id="9220" name="Picture 4" descr="j0138585[1]">
            <a:extLst>
              <a:ext uri="{FF2B5EF4-FFF2-40B4-BE49-F238E27FC236}">
                <a16:creationId xmlns:a16="http://schemas.microsoft.com/office/drawing/2014/main" id="{D5B13C18-6088-4A53-89FF-2A008BCA86E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0" y="4267200"/>
            <a:ext cx="1717675" cy="1819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70" name="Rectangle 42">
            <a:extLst>
              <a:ext uri="{FF2B5EF4-FFF2-40B4-BE49-F238E27FC236}">
                <a16:creationId xmlns:a16="http://schemas.microsoft.com/office/drawing/2014/main" id="{53D2A4EF-79F9-4E38-9F36-1AF5F1EBF1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Year-to-Date</a:t>
            </a:r>
          </a:p>
        </p:txBody>
      </p:sp>
      <p:sp>
        <p:nvSpPr>
          <p:cNvPr id="48179" name="Rectangle 51">
            <a:extLst>
              <a:ext uri="{FF2B5EF4-FFF2-40B4-BE49-F238E27FC236}">
                <a16:creationId xmlns:a16="http://schemas.microsoft.com/office/drawing/2014/main" id="{9A41CE52-7034-4D6E-97B5-54602020E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648200"/>
            <a:ext cx="82296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aur" panose="020305040502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aur" panose="020305040502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aur" panose="020305040502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aur" panose="020305040502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400" b="1"/>
              <a:t>Year-to-Date</a:t>
            </a:r>
          </a:p>
          <a:p>
            <a:r>
              <a:rPr lang="en-US" altLang="en-US" sz="2000"/>
              <a:t>Total of all of the deductions which have been withheld from an individual’s paycheck from January 1 to the last day of the pay period indicated on the paycheck stub</a:t>
            </a:r>
          </a:p>
        </p:txBody>
      </p:sp>
      <p:sp>
        <p:nvSpPr>
          <p:cNvPr id="48227" name="AutoShape 99">
            <a:extLst>
              <a:ext uri="{FF2B5EF4-FFF2-40B4-BE49-F238E27FC236}">
                <a16:creationId xmlns:a16="http://schemas.microsoft.com/office/drawing/2014/main" id="{975B6BCA-BA9F-41D8-B9BE-9C63563E5F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2819400"/>
            <a:ext cx="381000" cy="228600"/>
          </a:xfrm>
          <a:prstGeom prst="leftArrow">
            <a:avLst>
              <a:gd name="adj1" fmla="val 50000"/>
              <a:gd name="adj2" fmla="val 41667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8229" name="Picture 101" descr="paycheck stub">
            <a:extLst>
              <a:ext uri="{FF2B5EF4-FFF2-40B4-BE49-F238E27FC236}">
                <a16:creationId xmlns:a16="http://schemas.microsoft.com/office/drawing/2014/main" id="{1D26E185-FA2D-4DDC-8A53-368E417BA42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616075"/>
            <a:ext cx="7559675" cy="3032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3E78A52-E086-4730-9E34-CA915D7A74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Paying Employees continued</a:t>
            </a:r>
            <a:endParaRPr lang="en-US" altLang="en-US" sz="210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FCA8B31-A4CE-41EB-BD75-5E6DAC3B24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648200"/>
          </a:xfrm>
        </p:spPr>
        <p:txBody>
          <a:bodyPr/>
          <a:lstStyle/>
          <a:p>
            <a:pPr marL="990600" lvl="1" indent="-533400">
              <a:buFontTx/>
              <a:buAutoNum type="arabicPeriod" startAt="2"/>
            </a:pPr>
            <a:r>
              <a:rPr lang="en-US" altLang="en-US" sz="3200" b="1"/>
              <a:t>Direct Deposit-</a:t>
            </a:r>
          </a:p>
          <a:p>
            <a:pPr marL="1371600" lvl="2" indent="-457200"/>
            <a:r>
              <a:rPr lang="en-US" altLang="en-US"/>
              <a:t>Employers directly deposit employee’s paycheck into the authorized employee’s bank account</a:t>
            </a:r>
          </a:p>
          <a:p>
            <a:pPr marL="1371600" lvl="2" indent="-457200"/>
            <a:r>
              <a:rPr lang="en-US" altLang="en-US"/>
              <a:t>Employee receives the paycheck stub detailing the paycheck deductions</a:t>
            </a:r>
          </a:p>
          <a:p>
            <a:pPr marL="1371600" lvl="2" indent="-457200"/>
            <a:r>
              <a:rPr lang="en-US" altLang="en-US"/>
              <a:t>Most secure because there is no direct handling of the check </a:t>
            </a:r>
          </a:p>
          <a:p>
            <a:pPr marL="1371600" lvl="2" indent="-457200"/>
            <a:r>
              <a:rPr lang="en-US" altLang="en-US"/>
              <a:t>Employee knows exactly when paycheck will be deposited and available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3BF4324E-6B94-4BEE-9F4D-973818A703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Paying Employees continued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4E475972-AD5F-4098-9CB9-A7AFD2E263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en-US" altLang="en-US" sz="3200" b="1"/>
              <a:t>3.  Payroll Card-</a:t>
            </a:r>
          </a:p>
          <a:p>
            <a:pPr marL="1371600" lvl="2" indent="-457200">
              <a:lnSpc>
                <a:spcPct val="90000"/>
              </a:lnSpc>
            </a:pPr>
            <a:r>
              <a:rPr lang="en-US" altLang="en-US" sz="2500"/>
              <a:t>A payroll card electronically carries the balance of the employee’s net pay</a:t>
            </a:r>
          </a:p>
          <a:p>
            <a:pPr marL="1371600" lvl="2" indent="-457200">
              <a:lnSpc>
                <a:spcPct val="90000"/>
              </a:lnSpc>
            </a:pPr>
            <a:r>
              <a:rPr lang="en-US" altLang="en-US" sz="2500"/>
              <a:t>Funds are directly deposited by an employer into an account at a financial institution that is linked to the payroll card</a:t>
            </a:r>
          </a:p>
          <a:p>
            <a:pPr marL="1752600" lvl="3" indent="-381000">
              <a:lnSpc>
                <a:spcPct val="90000"/>
              </a:lnSpc>
            </a:pPr>
            <a:r>
              <a:rPr lang="en-US" altLang="en-US" sz="2100"/>
              <a:t>Parties involved:</a:t>
            </a:r>
          </a:p>
          <a:p>
            <a:pPr marL="2209800" lvl="4" indent="-381000">
              <a:lnSpc>
                <a:spcPct val="90000"/>
              </a:lnSpc>
            </a:pPr>
            <a:r>
              <a:rPr lang="en-US" altLang="en-US" sz="2100"/>
              <a:t>Employer</a:t>
            </a:r>
          </a:p>
          <a:p>
            <a:pPr marL="2209800" lvl="4" indent="-381000">
              <a:lnSpc>
                <a:spcPct val="90000"/>
              </a:lnSpc>
            </a:pPr>
            <a:r>
              <a:rPr lang="en-US" altLang="en-US" sz="2100"/>
              <a:t>Employee</a:t>
            </a:r>
          </a:p>
          <a:p>
            <a:pPr marL="2209800" lvl="4" indent="-381000">
              <a:lnSpc>
                <a:spcPct val="90000"/>
              </a:lnSpc>
            </a:pPr>
            <a:r>
              <a:rPr lang="en-US" altLang="en-US" sz="2100"/>
              <a:t>Financial institution</a:t>
            </a:r>
          </a:p>
          <a:p>
            <a:pPr marL="1371600" lvl="2" indent="-457200">
              <a:lnSpc>
                <a:spcPct val="90000"/>
              </a:lnSpc>
            </a:pPr>
            <a:r>
              <a:rPr lang="en-US" altLang="en-US" sz="2500"/>
              <a:t>Use the payroll card for ATM withdrawals or to make purchases</a:t>
            </a:r>
            <a:endParaRPr lang="en-US" altLang="en-US" sz="19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4E1D6BC2-8E4E-43AE-8171-459760A235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Payroll Card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B87A2A90-460F-454E-A399-823219D0F2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r>
              <a:rPr lang="en-US" altLang="en-US" sz="2800"/>
              <a:t>There are numerous fees associated with payroll cards</a:t>
            </a:r>
          </a:p>
          <a:p>
            <a:pPr lvl="1"/>
            <a:r>
              <a:rPr lang="en-US" altLang="en-US" sz="2400"/>
              <a:t>Number of fees depends upon the financial institution</a:t>
            </a:r>
          </a:p>
          <a:p>
            <a:pPr lvl="1"/>
            <a:r>
              <a:rPr lang="en-US" altLang="en-US" sz="2400"/>
              <a:t>Examples:</a:t>
            </a:r>
          </a:p>
          <a:p>
            <a:pPr lvl="2"/>
            <a:r>
              <a:rPr lang="en-US" altLang="en-US" sz="2000"/>
              <a:t>Monthly or annual fee</a:t>
            </a:r>
          </a:p>
          <a:p>
            <a:pPr lvl="2"/>
            <a:r>
              <a:rPr lang="en-US" altLang="en-US" sz="2000"/>
              <a:t>ATM fee</a:t>
            </a:r>
          </a:p>
          <a:p>
            <a:pPr lvl="2"/>
            <a:r>
              <a:rPr lang="en-US" altLang="en-US" sz="2000"/>
              <a:t>Inactivity fee</a:t>
            </a:r>
          </a:p>
          <a:p>
            <a:pPr lvl="2"/>
            <a:r>
              <a:rPr lang="en-US" altLang="en-US" sz="2000"/>
              <a:t>Fee after a specific number of transactions have been used</a:t>
            </a:r>
          </a:p>
          <a:p>
            <a:pPr lvl="2"/>
            <a:r>
              <a:rPr lang="en-US" altLang="en-US" sz="2000"/>
              <a:t>Replacement fee if the card is lost, stolen , or destroyed</a:t>
            </a:r>
          </a:p>
          <a:p>
            <a:pPr lvl="2"/>
            <a:r>
              <a:rPr lang="en-US" altLang="en-US" sz="2000"/>
              <a:t>Load fee (when funds are placed on the card account)</a:t>
            </a:r>
          </a:p>
          <a:p>
            <a:pPr lvl="2"/>
            <a:r>
              <a:rPr lang="en-US" altLang="en-US" sz="2000"/>
              <a:t>Point of sale (POS) fee for using the card at a POS terminal, or an electronic payment processor</a:t>
            </a:r>
          </a:p>
        </p:txBody>
      </p:sp>
      <p:pic>
        <p:nvPicPr>
          <p:cNvPr id="67588" name="Picture 4" descr="MCBS00882_0000[1]">
            <a:extLst>
              <a:ext uri="{FF2B5EF4-FFF2-40B4-BE49-F238E27FC236}">
                <a16:creationId xmlns:a16="http://schemas.microsoft.com/office/drawing/2014/main" id="{2DDDA4B3-C384-4603-BE35-ADFA829B3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81000"/>
            <a:ext cx="1138238" cy="101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5B2A4DC9-623F-42BA-8936-5EDA8B997A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Benefits of Using Payroll Cards</a:t>
            </a:r>
          </a:p>
        </p:txBody>
      </p:sp>
      <p:sp>
        <p:nvSpPr>
          <p:cNvPr id="68612" name="Rectangle 4">
            <a:extLst>
              <a:ext uri="{FF2B5EF4-FFF2-40B4-BE49-F238E27FC236}">
                <a16:creationId xmlns:a16="http://schemas.microsoft.com/office/drawing/2014/main" id="{977916D8-F5A9-4CA1-839D-849808AF128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4038600" cy="4525963"/>
          </a:xfrm>
        </p:spPr>
        <p:txBody>
          <a:bodyPr/>
          <a:lstStyle/>
          <a:p>
            <a:r>
              <a:rPr lang="en-US" altLang="en-US" sz="2400"/>
              <a:t>Employers</a:t>
            </a:r>
          </a:p>
          <a:p>
            <a:pPr lvl="1"/>
            <a:r>
              <a:rPr lang="en-US" altLang="en-US" sz="2000"/>
              <a:t>Lower internal costs</a:t>
            </a:r>
          </a:p>
          <a:p>
            <a:pPr lvl="2"/>
            <a:r>
              <a:rPr lang="en-US" altLang="en-US" sz="1800"/>
              <a:t>Costs associated with producing, handling, and distributing pay checks is eliminated</a:t>
            </a:r>
          </a:p>
          <a:p>
            <a:pPr lvl="1"/>
            <a:endParaRPr lang="en-US" altLang="en-US" sz="2000"/>
          </a:p>
          <a:p>
            <a:r>
              <a:rPr lang="en-US" altLang="en-US" sz="2400"/>
              <a:t>Financial Institutions</a:t>
            </a:r>
          </a:p>
          <a:p>
            <a:pPr lvl="1"/>
            <a:r>
              <a:rPr lang="en-US" altLang="en-US" sz="2000"/>
              <a:t>Profit from the fees charged to employees, employers, and merchants</a:t>
            </a:r>
          </a:p>
        </p:txBody>
      </p:sp>
      <p:sp>
        <p:nvSpPr>
          <p:cNvPr id="68613" name="Rectangle 5">
            <a:extLst>
              <a:ext uri="{FF2B5EF4-FFF2-40B4-BE49-F238E27FC236}">
                <a16:creationId xmlns:a16="http://schemas.microsoft.com/office/drawing/2014/main" id="{CDE947F7-4C59-41E2-BF6B-4967E768622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114800" y="1600200"/>
            <a:ext cx="4724400" cy="4525963"/>
          </a:xfrm>
        </p:spPr>
        <p:txBody>
          <a:bodyPr/>
          <a:lstStyle/>
          <a:p>
            <a:r>
              <a:rPr lang="en-US" altLang="en-US" sz="2400"/>
              <a:t>Employees</a:t>
            </a:r>
          </a:p>
          <a:p>
            <a:pPr lvl="1"/>
            <a:r>
              <a:rPr lang="en-US" altLang="en-US" sz="2000"/>
              <a:t>Safer than carrying large amounts of cash</a:t>
            </a:r>
          </a:p>
          <a:p>
            <a:pPr lvl="1"/>
            <a:r>
              <a:rPr lang="en-US" altLang="en-US" sz="2000"/>
              <a:t>Unbanked employees do not have to pay check cashing fees</a:t>
            </a:r>
          </a:p>
          <a:p>
            <a:pPr lvl="2"/>
            <a:r>
              <a:rPr lang="en-US" altLang="en-US" sz="1800"/>
              <a:t>Americans roughly spend $8 billion annually in check cashing fees</a:t>
            </a:r>
          </a:p>
          <a:p>
            <a:pPr lvl="1"/>
            <a:r>
              <a:rPr lang="en-US" altLang="en-US" sz="2000"/>
              <a:t>Can access electronic monthly statement of transactions</a:t>
            </a:r>
          </a:p>
          <a:p>
            <a:pPr lvl="1"/>
            <a:r>
              <a:rPr lang="en-US" altLang="en-US" sz="2000"/>
              <a:t>Can receive a second card</a:t>
            </a:r>
          </a:p>
          <a:p>
            <a:pPr lvl="2"/>
            <a:r>
              <a:rPr lang="en-US" altLang="en-US" sz="1800"/>
              <a:t>Give allowances to children</a:t>
            </a:r>
          </a:p>
          <a:p>
            <a:pPr lvl="2"/>
            <a:r>
              <a:rPr lang="en-US" altLang="en-US" sz="1800"/>
              <a:t>Send money internationally</a:t>
            </a:r>
          </a:p>
          <a:p>
            <a:pPr lvl="1"/>
            <a:r>
              <a:rPr lang="en-US" altLang="en-US" sz="2000"/>
              <a:t>Easily make online purchases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9EB9DF10-B3B2-43A0-9779-7B0747B1D0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700"/>
              <a:t>Consumer Protection with Payroll Cards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B3BDB1A0-2E45-4618-94B6-D1CDF9F0C2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Regulation E – Electronic Fund Transfer Act</a:t>
            </a:r>
          </a:p>
          <a:p>
            <a:pPr lvl="1"/>
            <a:r>
              <a:rPr lang="en-US" altLang="en-US"/>
              <a:t>Protects payroll card holder from fraudulent charges on lost or stolen cards</a:t>
            </a:r>
          </a:p>
          <a:p>
            <a:pPr lvl="2"/>
            <a:r>
              <a:rPr lang="en-US" altLang="en-US"/>
              <a:t>Card holder is only liable for $50 if a lost or stolen card is reported within 48 hours</a:t>
            </a:r>
          </a:p>
          <a:p>
            <a:pPr lvl="1"/>
            <a:r>
              <a:rPr lang="en-US" altLang="en-US"/>
              <a:t>Over four million paychecks are stolen annually with no protection to employees</a:t>
            </a:r>
          </a:p>
          <a:p>
            <a:pPr lvl="1"/>
            <a:r>
              <a:rPr lang="en-US" altLang="en-US"/>
              <a:t>Regulation E provides exceptional safety and protection for payroll card holders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8E5125E8-7671-4473-9D32-9494E1A62D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Progressive vs. Regressive Taxes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5C516475-F08E-48AC-9F04-713CADC1D7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1"/>
              <a:t>Taxes </a:t>
            </a:r>
            <a:r>
              <a:rPr lang="en-US" altLang="en-US" sz="2800"/>
              <a:t>– Compulsory charges imposed on citizens by local, state, and federal governments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Used to provide public goods and services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Largest amount of taxes a person pays is on his/her income</a:t>
            </a:r>
          </a:p>
          <a:p>
            <a:pPr>
              <a:lnSpc>
                <a:spcPct val="90000"/>
              </a:lnSpc>
            </a:pPr>
            <a:r>
              <a:rPr lang="en-US" altLang="en-US" sz="2800" b="1"/>
              <a:t>Progressive Taxes</a:t>
            </a:r>
            <a:r>
              <a:rPr lang="en-US" altLang="en-US" sz="2800"/>
              <a:t> – Take a larger percentage of income from high income taxpayers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Examples are State and Federal taxes</a:t>
            </a:r>
          </a:p>
          <a:p>
            <a:pPr>
              <a:lnSpc>
                <a:spcPct val="90000"/>
              </a:lnSpc>
            </a:pPr>
            <a:r>
              <a:rPr lang="en-US" altLang="en-US" sz="2800" b="1"/>
              <a:t>Regressive Taxes</a:t>
            </a:r>
            <a:r>
              <a:rPr lang="en-US" altLang="en-US" sz="2800"/>
              <a:t> – As</a:t>
            </a:r>
            <a:r>
              <a:rPr lang="en-US" altLang="en-US" sz="2800" b="1"/>
              <a:t> </a:t>
            </a:r>
            <a:r>
              <a:rPr lang="en-US" altLang="en-US" sz="2800"/>
              <a:t>income rises, the taxes remain the same or decrease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Higher income taxpayers are proportionally charged less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Examples are Medicare, Social Security, and state sales taxes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Copperplate Gothic Light"/>
        <a:ea typeface=""/>
        <a:cs typeface=""/>
      </a:majorFont>
      <a:minorFont>
        <a:latin typeface="Centau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1396</TotalTime>
  <Words>1315</Words>
  <Application>Microsoft Office PowerPoint</Application>
  <PresentationFormat>On-screen Show (4:3)</PresentationFormat>
  <Paragraphs>184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1_Default Design</vt:lpstr>
      <vt:lpstr>Understanding Your Paycheck and Tax Forms</vt:lpstr>
      <vt:lpstr>Where Does My Money Go?</vt:lpstr>
      <vt:lpstr>Paying Employees</vt:lpstr>
      <vt:lpstr>Paying Employees continued</vt:lpstr>
      <vt:lpstr>Paying Employees continued</vt:lpstr>
      <vt:lpstr>Payroll Card</vt:lpstr>
      <vt:lpstr>Benefits of Using Payroll Cards</vt:lpstr>
      <vt:lpstr>Consumer Protection with Payroll Cards</vt:lpstr>
      <vt:lpstr>Progressive vs. Regressive Taxes</vt:lpstr>
      <vt:lpstr>Taxes continued</vt:lpstr>
      <vt:lpstr>Starting a New Job</vt:lpstr>
      <vt:lpstr>Form W-4</vt:lpstr>
      <vt:lpstr>Steps to Completing a Form W-4</vt:lpstr>
      <vt:lpstr>Form I-9 </vt:lpstr>
      <vt:lpstr>Form W-2</vt:lpstr>
      <vt:lpstr>Reading a Paycheck</vt:lpstr>
      <vt:lpstr>Paycheck Stub</vt:lpstr>
      <vt:lpstr>Personal Information</vt:lpstr>
      <vt:lpstr>Pay Period</vt:lpstr>
      <vt:lpstr>Gross Pay</vt:lpstr>
      <vt:lpstr>Net Pay</vt:lpstr>
      <vt:lpstr>Deductions</vt:lpstr>
      <vt:lpstr>Federal Withholding Tax</vt:lpstr>
      <vt:lpstr>State Withholding Tax</vt:lpstr>
      <vt:lpstr>FICA  (Federal Insurance Contribution Act)</vt:lpstr>
      <vt:lpstr>Social Security</vt:lpstr>
      <vt:lpstr>Medicare</vt:lpstr>
      <vt:lpstr>Medical</vt:lpstr>
      <vt:lpstr>Retirement Plan</vt:lpstr>
      <vt:lpstr>Year-to-Date</vt:lpstr>
    </vt:vector>
  </TitlesOfParts>
  <Company>Montana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Your Paycheck</dc:title>
  <dc:creator>nchinadle</dc:creator>
  <cp:lastModifiedBy>Lisa Williams</cp:lastModifiedBy>
  <cp:revision>48</cp:revision>
  <dcterms:created xsi:type="dcterms:W3CDTF">2003-01-21T23:37:59Z</dcterms:created>
  <dcterms:modified xsi:type="dcterms:W3CDTF">2021-09-28T18:28:31Z</dcterms:modified>
</cp:coreProperties>
</file>